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48" r:id="rId2"/>
    <p:sldId id="257" r:id="rId3"/>
    <p:sldId id="270" r:id="rId4"/>
    <p:sldId id="269" r:id="rId5"/>
    <p:sldId id="347" r:id="rId6"/>
    <p:sldId id="340" r:id="rId7"/>
    <p:sldId id="339" r:id="rId8"/>
    <p:sldId id="349" r:id="rId9"/>
    <p:sldId id="34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33"/>
    <a:srgbClr val="F6473A"/>
    <a:srgbClr val="0000FF"/>
    <a:srgbClr val="663300"/>
    <a:srgbClr val="18A9B8"/>
    <a:srgbClr val="5E52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2" autoAdjust="0"/>
    <p:restoredTop sz="64853" autoAdjust="0"/>
  </p:normalViewPr>
  <p:slideViewPr>
    <p:cSldViewPr snapToGrid="0">
      <p:cViewPr varScale="1">
        <p:scale>
          <a:sx n="59" d="100"/>
          <a:sy n="59" d="100"/>
        </p:scale>
        <p:origin x="130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58E466-47E7-472D-AC34-BD50788CFBD4}" type="datetimeFigureOut">
              <a:rPr lang="en-US" smtClean="0"/>
              <a:t>5/18/2017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9A222A-7EE5-461B-AB51-4E1740066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5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Motivators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help people to better understand their unique value hierarchy or belief system pertaining to what motivates them, what they are most drawn to and where their passions lie. 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9A222A-7EE5-461B-AB51-4E17400662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929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many benefits of learning what Motivators influence us.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Motivators filter and guide decisions specifically toward results that will reflect them; they combine uniquely for each person to influence individual priorities and decision-making. It is vital for optimal performance that our motivations are satisfied by what we do. 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9A222A-7EE5-461B-AB51-4E17400662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10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it’s important to explore each motivator and what they mean, it is critical to remember that they cannot be separated. They can only be distinguished. Through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understanding of the motivators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can begin to see how to maximize performance by achieving stronger alignment between our motivators, our choices, and our actions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7 Motivators:</a:t>
            </a:r>
          </a:p>
          <a:p>
            <a:endParaRPr lang="en-U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Aesthetic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 drive for balance, harmony, and form </a:t>
            </a:r>
          </a:p>
          <a:p>
            <a:pPr lvl="0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Economic -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drive for economic or practical returns</a:t>
            </a:r>
          </a:p>
          <a:p>
            <a:pPr lvl="0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Individualistic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 drive to stand out as independent and unique</a:t>
            </a:r>
          </a:p>
          <a:p>
            <a:pPr lvl="0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Politica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 - a drive to be in control or have influence</a:t>
            </a:r>
          </a:p>
          <a:p>
            <a:pPr lvl="0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Altruistic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a drive for humanitarian efforts or to help others selflessly</a:t>
            </a:r>
          </a:p>
          <a:p>
            <a:pPr lvl="0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Regulatory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a drive to establish order, routine, and structure</a:t>
            </a:r>
          </a:p>
          <a:p>
            <a:pPr lvl="0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Theoretical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 drive for knowledge, learning, and understanding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9A222A-7EE5-461B-AB51-4E17400662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679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There are five score options for Motivators:</a:t>
            </a:r>
            <a:r>
              <a:rPr lang="en-US" b="1" baseline="0" dirty="0" smtClean="0"/>
              <a:t> </a:t>
            </a:r>
          </a:p>
          <a:p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Very Low, </a:t>
            </a:r>
            <a:r>
              <a:rPr lang="en-US" sz="1200" b="1" i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Low,  Average, High, Very High</a:t>
            </a:r>
          </a:p>
          <a:p>
            <a:endParaRPr lang="en-US" sz="1200" b="1" i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Whether scores are high or low, the motivators with the </a:t>
            </a:r>
            <a:r>
              <a:rPr lang="en-US" b="1" dirty="0" smtClean="0"/>
              <a:t>furthest distance above or below the mean </a:t>
            </a:r>
            <a:r>
              <a:rPr lang="en-US" dirty="0" smtClean="0"/>
              <a:t>(or norm - the line in the center of the box plot) will be the</a:t>
            </a:r>
            <a:r>
              <a:rPr lang="en-US" b="1" dirty="0" smtClean="0"/>
              <a:t> highest influencers </a:t>
            </a:r>
            <a:r>
              <a:rPr lang="en-US" dirty="0" smtClean="0"/>
              <a:t>leading to the greatest impact on the decisions being made. </a:t>
            </a:r>
          </a:p>
          <a:p>
            <a:endParaRPr lang="en-US" sz="1200" b="1" i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9A222A-7EE5-461B-AB51-4E17400662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697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word sketch provides descriptors</a:t>
            </a:r>
            <a:r>
              <a:rPr lang="en-US" baseline="0" dirty="0" smtClean="0"/>
              <a:t> of each dimension that align with the scoring. Using these “scales”, you can paint a holistic picture of an individual’s motivational drivers, and see what likely moves the person, or keeps them still as they make decisions that translate into action.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9A222A-7EE5-461B-AB51-4E17400662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604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9A222A-7EE5-461B-AB51-4E17400662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504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ED286-BA65-4208-B535-1F1458390F3E}" type="datetime1">
              <a:rPr lang="en-US" smtClean="0"/>
              <a:t>5/18/2017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25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BACB-C37A-4C31-823C-D17ABEFE40B3}" type="datetime1">
              <a:rPr lang="en-US" smtClean="0"/>
              <a:t>5/18/2017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54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5D550-C929-4905-841B-AB26D94EF114}" type="datetime1">
              <a:rPr lang="en-US" smtClean="0"/>
              <a:t>5/18/2017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25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3C1EF-E1A6-46B7-87EA-DFDCA8631C95}" type="datetime1">
              <a:rPr lang="en-US" smtClean="0"/>
              <a:t>5/18/2017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818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0A373-CD05-4370-B778-4C83B63112B1}" type="datetime1">
              <a:rPr lang="en-US" smtClean="0"/>
              <a:t>5/18/2017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619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9C23D-B0CB-4A01-AAB6-266F5BCC508C}" type="datetime1">
              <a:rPr lang="en-US" smtClean="0"/>
              <a:t>5/18/2017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776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86A2C-AC5E-4279-B58C-D8416C406737}" type="datetime1">
              <a:rPr lang="en-US" smtClean="0"/>
              <a:t>5/18/2017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03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4FFAA-C761-4291-8137-9A1DCC352337}" type="datetime1">
              <a:rPr lang="en-US" smtClean="0"/>
              <a:t>5/18/2017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342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017BA-2B6F-4356-BA1E-1030289959B5}" type="datetime1">
              <a:rPr lang="en-US" smtClean="0"/>
              <a:t>5/18/2017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459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21E0-D61A-4584-95FC-5EEEAD2BF0E3}" type="datetime1">
              <a:rPr lang="en-US" smtClean="0"/>
              <a:t>5/18/2017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670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CC52-05E0-4588-AED3-AE6C38827EE3}" type="datetime1">
              <a:rPr lang="en-US" smtClean="0"/>
              <a:t>5/18/2017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4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35D58C-1CF9-4FB5-8A78-B17E500473D6}" type="datetime1">
              <a:rPr lang="en-US" smtClean="0"/>
              <a:t>5/18/2017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9512D-810D-489D-B4F3-0792CA04F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069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825625"/>
            <a:ext cx="12192000" cy="4936590"/>
          </a:xfrm>
          <a:prstGeom prst="rect">
            <a:avLst/>
          </a:prstGeom>
          <a:blipFill dpi="0" rotWithShape="1">
            <a:blip r:embed="rId3">
              <a:alphaModFix amt="15000"/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944" y="2968357"/>
            <a:ext cx="11800114" cy="1325563"/>
          </a:xfrm>
        </p:spPr>
        <p:txBody>
          <a:bodyPr>
            <a:normAutofit/>
          </a:bodyPr>
          <a:lstStyle/>
          <a:p>
            <a:r>
              <a:rPr lang="en-US" sz="6000" b="1" dirty="0" smtClean="0">
                <a:latin typeface="Calibri" panose="020F0502020204030204" pitchFamily="34" charset="0"/>
                <a:ea typeface="MS Mincho"/>
                <a:cs typeface="Arial" panose="020B0604020202020204" pitchFamily="34" charset="0"/>
              </a:rPr>
              <a:t>The Seven Dimensions of Motivation</a:t>
            </a:r>
            <a:endParaRPr lang="en-US" sz="6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-1033630" y="6562653"/>
            <a:ext cx="4114800" cy="365125"/>
          </a:xfrm>
        </p:spPr>
        <p:txBody>
          <a:bodyPr/>
          <a:lstStyle/>
          <a:p>
            <a:r>
              <a:rPr lang="en-US" dirty="0"/>
              <a:t>©2016 Assessments 24X7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1</a:t>
            </a:fld>
            <a:endParaRPr lang="en-US"/>
          </a:p>
        </p:txBody>
      </p:sp>
      <p:pic>
        <p:nvPicPr>
          <p:cNvPr id="10" name="Picture 9"/>
          <p:cNvPicPr/>
          <p:nvPr/>
        </p:nvPicPr>
        <p:blipFill rotWithShape="1">
          <a:blip r:embed="rId4"/>
          <a:srcRect l="11378" t="12097" r="71795" b="47833"/>
          <a:stretch/>
        </p:blipFill>
        <p:spPr bwMode="auto">
          <a:xfrm>
            <a:off x="6906987" y="117744"/>
            <a:ext cx="4876800" cy="242146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44401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4197"/>
            <a:ext cx="10515600" cy="1325563"/>
          </a:xfrm>
        </p:spPr>
        <p:txBody>
          <a:bodyPr/>
          <a:lstStyle/>
          <a:p>
            <a:r>
              <a:rPr lang="en-US" dirty="0"/>
              <a:t>Motivators </a:t>
            </a:r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-1033630" y="6562653"/>
            <a:ext cx="4114800" cy="365125"/>
          </a:xfrm>
        </p:spPr>
        <p:txBody>
          <a:bodyPr/>
          <a:lstStyle/>
          <a:p>
            <a:r>
              <a:rPr lang="en-US" dirty="0"/>
              <a:t>©2016 Assessments 24X7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2</a:t>
            </a:fld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04950" y="1360117"/>
            <a:ext cx="10640982" cy="4351338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16" name="Picture 15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4" t="20984" r="69779" b="22576"/>
          <a:stretch/>
        </p:blipFill>
        <p:spPr bwMode="auto">
          <a:xfrm>
            <a:off x="8031334" y="114676"/>
            <a:ext cx="3818071" cy="21946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838200" y="1656227"/>
            <a:ext cx="9616521" cy="4552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800" b="1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Motivators</a:t>
            </a:r>
            <a:r>
              <a:rPr lang="en-US" sz="2800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 </a:t>
            </a:r>
            <a:endParaRPr lang="en-US" sz="2800" dirty="0" smtClean="0">
              <a:latin typeface="Calibri" panose="020F0502020204030204" pitchFamily="34" charset="0"/>
              <a:ea typeface="MS Mincho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H</a:t>
            </a:r>
            <a:r>
              <a:rPr lang="en-US" sz="2800" dirty="0" smtClean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elp </a:t>
            </a:r>
            <a:r>
              <a:rPr lang="en-US" sz="2800" dirty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people to better understand their unique value hierarchy or belief system </a:t>
            </a:r>
            <a:r>
              <a:rPr lang="en-US" sz="2800" dirty="0" smtClean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/>
            </a:r>
            <a:br>
              <a:rPr lang="en-US" sz="2800" dirty="0" smtClean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</a:br>
            <a:endParaRPr lang="en-US" sz="2800" dirty="0" smtClean="0">
              <a:latin typeface="Calibri" panose="020F0502020204030204" pitchFamily="34" charset="0"/>
              <a:ea typeface="MS Mincho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Filter and guide </a:t>
            </a:r>
            <a:r>
              <a:rPr lang="en-US" sz="2800" dirty="0" smtClean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decisions, </a:t>
            </a:r>
            <a:r>
              <a:rPr lang="en-US" sz="2800" dirty="0" smtClean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specifically toward results that reflect them</a:t>
            </a:r>
            <a:br>
              <a:rPr lang="en-US" sz="2800" dirty="0" smtClean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</a:br>
            <a:endParaRPr lang="en-US" sz="2800" dirty="0" smtClean="0">
              <a:latin typeface="Calibri" panose="020F0502020204030204" pitchFamily="34" charset="0"/>
              <a:ea typeface="MS Mincho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Combine uniquely for each person to influence individual priorities and decision-making</a:t>
            </a:r>
            <a:endParaRPr lang="en-US" sz="2800" dirty="0">
              <a:latin typeface="Calibri" panose="020F0502020204030204" pitchFamily="34" charset="0"/>
              <a:ea typeface="MS Mincho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2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4197"/>
            <a:ext cx="10515600" cy="1325563"/>
          </a:xfrm>
        </p:spPr>
        <p:txBody>
          <a:bodyPr/>
          <a:lstStyle/>
          <a:p>
            <a:r>
              <a:rPr lang="en-US" dirty="0" smtClean="0"/>
              <a:t>The Seven Dimensions of Motivation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-1033630" y="6562653"/>
            <a:ext cx="4114800" cy="365125"/>
          </a:xfrm>
        </p:spPr>
        <p:txBody>
          <a:bodyPr/>
          <a:lstStyle/>
          <a:p>
            <a:r>
              <a:rPr lang="en-US" dirty="0"/>
              <a:t>©2016 Assessments 24X7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3</a:t>
            </a:fld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04950" y="1360117"/>
            <a:ext cx="10640982" cy="4351338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11" name="Picture 10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54" y="1205187"/>
            <a:ext cx="8684106" cy="521766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1622" y="4757557"/>
            <a:ext cx="2390204" cy="1598793"/>
          </a:xfrm>
          <a:prstGeom prst="rect">
            <a:avLst/>
          </a:prstGeom>
          <a:blipFill dpi="0" rotWithShape="1">
            <a:blip r:embed="rId4">
              <a:alphaModFix amt="69000"/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460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" y="1825625"/>
            <a:ext cx="12192000" cy="4936590"/>
          </a:xfrm>
          <a:prstGeom prst="rect">
            <a:avLst/>
          </a:prstGeom>
          <a:blipFill dpi="0" rotWithShape="1">
            <a:blip r:embed="rId3">
              <a:alphaModFix amt="15000"/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4197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 smtClean="0">
                <a:latin typeface="Calibri" panose="020F0502020204030204" pitchFamily="34" charset="0"/>
                <a:ea typeface="MS Mincho"/>
                <a:cs typeface="Arial" panose="020B0604020202020204" pitchFamily="34" charset="0"/>
              </a:rPr>
              <a:t>Scoring the Motivators</a:t>
            </a:r>
            <a:endParaRPr lang="en-US" sz="6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-1033630" y="6562653"/>
            <a:ext cx="4114800" cy="365125"/>
          </a:xfrm>
        </p:spPr>
        <p:txBody>
          <a:bodyPr/>
          <a:lstStyle/>
          <a:p>
            <a:r>
              <a:rPr lang="en-US" dirty="0"/>
              <a:t>©2016 Assessments 24X7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4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63186" y="4346677"/>
            <a:ext cx="11065625" cy="1246424"/>
          </a:xfrm>
        </p:spPr>
        <p:txBody>
          <a:bodyPr>
            <a:normAutofit/>
          </a:bodyPr>
          <a:lstStyle/>
          <a:p>
            <a:r>
              <a:rPr lang="en-US" dirty="0" smtClean="0"/>
              <a:t>Average </a:t>
            </a:r>
            <a:r>
              <a:rPr lang="en-US" dirty="0"/>
              <a:t>scores (in the mid-range noted by a grey box plot) create a </a:t>
            </a:r>
            <a:r>
              <a:rPr lang="en-US" b="1" dirty="0"/>
              <a:t>normal degree</a:t>
            </a:r>
            <a:r>
              <a:rPr lang="en-US" dirty="0"/>
              <a:t> of influence which is typically not noticeable. </a:t>
            </a:r>
          </a:p>
          <a:p>
            <a:endParaRPr lang="en-US" sz="800" dirty="0"/>
          </a:p>
        </p:txBody>
      </p:sp>
      <p:sp>
        <p:nvSpPr>
          <p:cNvPr id="11" name="Content Placeholder 3"/>
          <p:cNvSpPr txBox="1">
            <a:spLocks/>
          </p:cNvSpPr>
          <p:nvPr/>
        </p:nvSpPr>
        <p:spPr>
          <a:xfrm>
            <a:off x="563186" y="1825625"/>
            <a:ext cx="11065625" cy="2598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Both low and high scores can have an influence on the choices we make. Whether </a:t>
            </a:r>
            <a:r>
              <a:rPr lang="en-US" dirty="0" smtClean="0"/>
              <a:t>scores are high or low, the motivators with the </a:t>
            </a:r>
            <a:r>
              <a:rPr lang="en-US" b="1" dirty="0" smtClean="0"/>
              <a:t>furthest distance above or below the mean </a:t>
            </a:r>
            <a:r>
              <a:rPr lang="en-US" dirty="0" smtClean="0"/>
              <a:t>(or norm - the line in the center of the box plot) will be the</a:t>
            </a:r>
            <a:r>
              <a:rPr lang="en-US" b="1" dirty="0" smtClean="0"/>
              <a:t> highest influencers </a:t>
            </a:r>
            <a:r>
              <a:rPr lang="en-US" dirty="0" smtClean="0"/>
              <a:t>leading to the greatest impact on the decisions being made.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75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641227" y="1018184"/>
            <a:ext cx="8897201" cy="5582446"/>
            <a:chOff x="117226" y="626534"/>
            <a:chExt cx="8897201" cy="5582446"/>
          </a:xfrm>
        </p:grpSpPr>
        <p:grpSp>
          <p:nvGrpSpPr>
            <p:cNvPr id="36" name="Group 35"/>
            <p:cNvGrpSpPr/>
            <p:nvPr/>
          </p:nvGrpSpPr>
          <p:grpSpPr>
            <a:xfrm>
              <a:off x="117226" y="626534"/>
              <a:ext cx="8897201" cy="5582446"/>
              <a:chOff x="117226" y="626534"/>
              <a:chExt cx="8897201" cy="5582446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34396" y="626537"/>
                <a:ext cx="1216153" cy="5156198"/>
              </a:xfrm>
              <a:prstGeom prst="rect">
                <a:avLst/>
              </a:prstGeom>
              <a:solidFill>
                <a:srgbClr val="5ED52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416520" y="626537"/>
                <a:ext cx="1216616" cy="5156198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2697760" y="626537"/>
                <a:ext cx="1216153" cy="5156198"/>
              </a:xfrm>
              <a:prstGeom prst="rect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3974367" y="626537"/>
                <a:ext cx="1216153" cy="515619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5254981" y="626537"/>
                <a:ext cx="1216151" cy="51562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6537579" y="626536"/>
                <a:ext cx="1216151" cy="51562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7798276" y="626534"/>
                <a:ext cx="1216151" cy="5156201"/>
              </a:xfrm>
              <a:prstGeom prst="rect">
                <a:avLst/>
              </a:prstGeom>
              <a:solidFill>
                <a:srgbClr val="844B0B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6" name="TextBox 11"/>
              <p:cNvSpPr txBox="1">
                <a:spLocks noChangeArrowheads="1"/>
              </p:cNvSpPr>
              <p:nvPr/>
            </p:nvSpPr>
            <p:spPr bwMode="auto">
              <a:xfrm>
                <a:off x="117226" y="5808870"/>
                <a:ext cx="8897201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sz="2000" dirty="0"/>
                  <a:t>    AES           ECO           IND           POL            ALT           REG           THE</a:t>
                </a:r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134396" y="626534"/>
              <a:ext cx="8880030" cy="5293615"/>
              <a:chOff x="134396" y="626534"/>
              <a:chExt cx="8880030" cy="5880613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134396" y="643471"/>
                <a:ext cx="1216153" cy="58636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1100" dirty="0"/>
              </a:p>
              <a:p>
                <a:pPr algn="ctr"/>
                <a:r>
                  <a:rPr lang="en-US" sz="1100" dirty="0"/>
                  <a:t>Impractical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Uncommon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Unconventional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Imaginative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Conservational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Sensible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Realistic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Practical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Hands-on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Grounded</a:t>
                </a:r>
              </a:p>
              <a:p>
                <a:endParaRPr lang="en-US" dirty="0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1416520" y="626534"/>
                <a:ext cx="1216616" cy="55559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n-US" sz="1100" dirty="0"/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Self-Interested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Maximized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Competitive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Incentivized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Practical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Fair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Relaxed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Aloof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Apathetic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Satisfied</a:t>
                </a: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2697760" y="647853"/>
                <a:ext cx="1216153" cy="55559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Autonomous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Independent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Self-Reliant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Creative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Balanced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Cooperative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Accommodating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Supportive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Apprehensive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Subordinate</a:t>
                </a: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3974367" y="647847"/>
                <a:ext cx="1216153" cy="55559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Domineering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Self-Important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Authoritative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Controlling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Directive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Controlled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Supportive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Yielding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Passive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Anonymous</a:t>
                </a: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5254981" y="652239"/>
                <a:ext cx="1216151" cy="55559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/>
                  <a:t>Pushover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Sacrificial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Over-Accommodating</a:t>
                </a:r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Obliging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Supportive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Helpful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Self-Protective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Suspicious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Distrusting</a:t>
                </a:r>
              </a:p>
              <a:p>
                <a:pPr algn="ctr"/>
                <a:endParaRPr lang="en-US" sz="1100" dirty="0"/>
              </a:p>
              <a:p>
                <a:pPr algn="ctr"/>
                <a:endParaRPr lang="en-US" sz="1100" dirty="0"/>
              </a:p>
              <a:p>
                <a:pPr algn="ctr"/>
                <a:r>
                  <a:rPr lang="en-US" sz="1100" dirty="0"/>
                  <a:t>Unaffected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6537578" y="639386"/>
                <a:ext cx="1216151" cy="55559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Black &amp; White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Narrow-Minded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Systemic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Orderly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Disciplined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Open-Minded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Flexible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Independent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Disorderly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Defiant</a:t>
                </a: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7798275" y="626534"/>
                <a:ext cx="1216151" cy="55559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Complicated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Cerebral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Rational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Analytical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Logical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reflective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Situational-Learner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Creative/Intuitive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Surface Analysis</a:t>
                </a: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endParaRPr lang="en-US" sz="1100" dirty="0">
                  <a:solidFill>
                    <a:srgbClr val="FFFFFF"/>
                  </a:solidFill>
                </a:endParaRPr>
              </a:p>
              <a:p>
                <a:pPr algn="ctr"/>
                <a:r>
                  <a:rPr lang="en-US" sz="1100" dirty="0">
                    <a:solidFill>
                      <a:srgbClr val="FFFFFF"/>
                    </a:solidFill>
                  </a:rPr>
                  <a:t>Ill Considered</a:t>
                </a:r>
              </a:p>
            </p:txBody>
          </p:sp>
        </p:grpSp>
        <p:cxnSp>
          <p:nvCxnSpPr>
            <p:cNvPr id="32" name="Straight Connector 31"/>
            <p:cNvCxnSpPr/>
            <p:nvPr/>
          </p:nvCxnSpPr>
          <p:spPr>
            <a:xfrm flipV="1">
              <a:off x="134396" y="3225798"/>
              <a:ext cx="8880030" cy="6056"/>
            </a:xfrm>
            <a:prstGeom prst="line">
              <a:avLst/>
            </a:prstGeom>
            <a:ln w="381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/>
          <p:cNvSpPr txBox="1"/>
          <p:nvPr/>
        </p:nvSpPr>
        <p:spPr>
          <a:xfrm>
            <a:off x="1658398" y="21898"/>
            <a:ext cx="888003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These </a:t>
            </a:r>
            <a:r>
              <a:rPr lang="en-US" sz="1100" dirty="0" smtClean="0"/>
              <a:t> descriptors </a:t>
            </a:r>
            <a:r>
              <a:rPr lang="en-US" sz="1100" dirty="0"/>
              <a:t>are a result of the ongoing research of Steven Sisler and the Behavioral Resource Group.</a:t>
            </a:r>
          </a:p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98274" y="327824"/>
            <a:ext cx="64185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Motivators Word Sketch</a:t>
            </a:r>
          </a:p>
        </p:txBody>
      </p:sp>
    </p:spTree>
    <p:extLst>
      <p:ext uri="{BB962C8B-B14F-4D97-AF65-F5344CB8AC3E}">
        <p14:creationId xmlns:p14="http://schemas.microsoft.com/office/powerpoint/2010/main" val="2697827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11" name="Picture 10"/>
          <p:cNvPicPr/>
          <p:nvPr/>
        </p:nvPicPr>
        <p:blipFill rotWithShape="1">
          <a:blip r:embed="rId2"/>
          <a:srcRect l="48473" t="21136" r="41429" b="17188"/>
          <a:stretch/>
        </p:blipFill>
        <p:spPr bwMode="auto">
          <a:xfrm rot="21198085">
            <a:off x="5506072" y="775418"/>
            <a:ext cx="4392607" cy="5307165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Motivational </a:t>
            </a:r>
            <a:r>
              <a:rPr lang="en-US" sz="3600" b="1" dirty="0" smtClean="0">
                <a:solidFill>
                  <a:schemeClr val="bg1"/>
                </a:solidFill>
              </a:rPr>
              <a:t>Summary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defTabSz="457200"/>
            <a:r>
              <a:rPr lang="en-US">
                <a:solidFill>
                  <a:srgbClr val="FFFFFF"/>
                </a:solidFill>
              </a:rPr>
              <a:t>©2016 Assessments 24X7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defTabSz="457200"/>
            <a:fld id="{35D9512D-810D-489D-B4F3-0792CA04F52C}" type="slidenum">
              <a:rPr lang="en-US" smtClean="0">
                <a:solidFill>
                  <a:srgbClr val="FFFFFF"/>
                </a:solidFill>
              </a:rPr>
              <a:pPr defTabSz="457200"/>
              <a:t>1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ooter Placeholder 3"/>
          <p:cNvSpPr txBox="1">
            <a:spLocks/>
          </p:cNvSpPr>
          <p:nvPr/>
        </p:nvSpPr>
        <p:spPr>
          <a:xfrm>
            <a:off x="1028700" y="6356350"/>
            <a:ext cx="6210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chemeClr val="tx1">
                    <a:alpha val="80000"/>
                  </a:schemeClr>
                </a:solidFill>
              </a:rPr>
              <a:t>©2016 Assessments 24X7</a:t>
            </a:r>
            <a:endParaRPr lang="en-US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992640" y="3060702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200" b="1" dirty="0" smtClean="0">
                <a:solidFill>
                  <a:srgbClr val="0070C0"/>
                </a:solidFill>
              </a:rPr>
              <a:t>Insights for each motivator - an overview graph and user specific statement sets for further development</a:t>
            </a:r>
            <a:endParaRPr lang="en-US" sz="2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1834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9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Individual Motivators Pages	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28700" y="6356350"/>
            <a:ext cx="62103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©2016 Assessments 24X7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35D9512D-810D-489D-B4F3-0792CA04F52C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/>
              <a:t>7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5944" t="20069" r="17828" b="8820"/>
          <a:stretch/>
        </p:blipFill>
        <p:spPr>
          <a:xfrm>
            <a:off x="4693920" y="828040"/>
            <a:ext cx="6014720" cy="52019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42542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Application Activities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86039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©2016 Assessments 24X7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1676" t="21529" r="22688" b="9569"/>
          <a:stretch/>
        </p:blipFill>
        <p:spPr>
          <a:xfrm rot="1152729">
            <a:off x="2026920" y="1684441"/>
            <a:ext cx="4023360" cy="4375771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fld id="{35D9512D-810D-489D-B4F3-0792CA04F52C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41879" t="25069" r="25013" b="9375"/>
          <a:stretch/>
        </p:blipFill>
        <p:spPr>
          <a:xfrm rot="21138890">
            <a:off x="5844747" y="1606576"/>
            <a:ext cx="4307840" cy="4795520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766192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Coaching Opportunities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2080"/>
            <a:ext cx="10515600" cy="4954270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b="1" dirty="0" smtClean="0"/>
              <a:t>Use </a:t>
            </a:r>
            <a:r>
              <a:rPr lang="en-US" b="1" dirty="0"/>
              <a:t>open-ended and purposeful follow-up questions to uncover opportunities and reveal areas support is needed. Discuss: </a:t>
            </a:r>
            <a:endParaRPr lang="en-US" sz="1800" dirty="0"/>
          </a:p>
          <a:p>
            <a:endParaRPr lang="en-US" sz="1800" dirty="0"/>
          </a:p>
          <a:p>
            <a:pPr lvl="0"/>
            <a:r>
              <a:rPr lang="en-US" dirty="0" smtClean="0"/>
              <a:t>What </a:t>
            </a:r>
            <a:r>
              <a:rPr lang="en-US" dirty="0"/>
              <a:t>are the </a:t>
            </a:r>
            <a:r>
              <a:rPr lang="en-US" dirty="0" smtClean="0"/>
              <a:t>primary motivators for </a:t>
            </a:r>
            <a:r>
              <a:rPr lang="en-US" dirty="0"/>
              <a:t>this person? </a:t>
            </a:r>
            <a:br>
              <a:rPr lang="en-US" dirty="0"/>
            </a:br>
            <a:endParaRPr lang="en-US" sz="1800" dirty="0"/>
          </a:p>
          <a:p>
            <a:pPr lvl="0"/>
            <a:r>
              <a:rPr lang="en-US" dirty="0"/>
              <a:t>How do </a:t>
            </a:r>
            <a:r>
              <a:rPr lang="en-US" dirty="0" smtClean="0"/>
              <a:t>those </a:t>
            </a:r>
            <a:r>
              <a:rPr lang="en-US" dirty="0"/>
              <a:t>show </a:t>
            </a:r>
            <a:r>
              <a:rPr lang="en-US" dirty="0" smtClean="0"/>
              <a:t>up? </a:t>
            </a:r>
            <a:r>
              <a:rPr lang="en-US" dirty="0"/>
              <a:t>What behaviors </a:t>
            </a:r>
            <a:r>
              <a:rPr lang="en-US" dirty="0" smtClean="0"/>
              <a:t>link </a:t>
            </a:r>
            <a:r>
              <a:rPr lang="en-US" dirty="0"/>
              <a:t>to those drivers? </a:t>
            </a:r>
            <a:br>
              <a:rPr lang="en-US" dirty="0"/>
            </a:br>
            <a:endParaRPr lang="en-US" sz="1800" dirty="0"/>
          </a:p>
          <a:p>
            <a:pPr lvl="0"/>
            <a:r>
              <a:rPr lang="en-US" dirty="0"/>
              <a:t>What awareness do they have about their </a:t>
            </a:r>
            <a:r>
              <a:rPr lang="en-US" dirty="0" smtClean="0"/>
              <a:t>individual scores</a:t>
            </a:r>
            <a:r>
              <a:rPr lang="en-US" dirty="0"/>
              <a:t>?</a:t>
            </a:r>
            <a:br>
              <a:rPr lang="en-US" dirty="0"/>
            </a:br>
            <a:endParaRPr lang="en-US" sz="1800" dirty="0"/>
          </a:p>
          <a:p>
            <a:pPr lvl="1"/>
            <a:r>
              <a:rPr lang="en-US" dirty="0"/>
              <a:t>Are those scores accurate and reflective of their mindset? 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How do those motivators and that mindset influence their choices and behaviors? 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Are their behaviors reflecting their wants accurately? If not, why not and should something be done to align them closer?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Assessments 24X7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512D-810D-489D-B4F3-0792CA04F52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70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8311</TotalTime>
  <Words>584</Words>
  <Application>Microsoft Office PowerPoint</Application>
  <PresentationFormat>Widescreen</PresentationFormat>
  <Paragraphs>272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ＭＳ Ｐゴシック</vt:lpstr>
      <vt:lpstr>Arial</vt:lpstr>
      <vt:lpstr>Calibri</vt:lpstr>
      <vt:lpstr>Calibri Light</vt:lpstr>
      <vt:lpstr>MS Mincho</vt:lpstr>
      <vt:lpstr>Times New Roman</vt:lpstr>
      <vt:lpstr>Office Theme</vt:lpstr>
      <vt:lpstr>The Seven Dimensions of Motivation</vt:lpstr>
      <vt:lpstr>Motivators Benefits</vt:lpstr>
      <vt:lpstr>The Seven Dimensions of Motivation</vt:lpstr>
      <vt:lpstr>Scoring the Motivators</vt:lpstr>
      <vt:lpstr>PowerPoint Presentation</vt:lpstr>
      <vt:lpstr>Motivational Summary</vt:lpstr>
      <vt:lpstr>Individual Motivators Pages </vt:lpstr>
      <vt:lpstr>Application Activities</vt:lpstr>
      <vt:lpstr>Coaching Opportunities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Styles</dc:title>
  <dc:creator>Jennifer Larsen</dc:creator>
  <cp:lastModifiedBy>Jennifer Voitlein</cp:lastModifiedBy>
  <cp:revision>120</cp:revision>
  <dcterms:created xsi:type="dcterms:W3CDTF">2016-03-22T22:01:54Z</dcterms:created>
  <dcterms:modified xsi:type="dcterms:W3CDTF">2017-05-18T19:43:34Z</dcterms:modified>
</cp:coreProperties>
</file>

<file path=docProps/thumbnail.jpeg>
</file>